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80" r:id="rId5"/>
    <p:sldId id="281" r:id="rId6"/>
    <p:sldId id="259" r:id="rId7"/>
    <p:sldId id="262" r:id="rId8"/>
    <p:sldId id="263" r:id="rId9"/>
    <p:sldId id="282" r:id="rId10"/>
    <p:sldId id="265" r:id="rId11"/>
    <p:sldId id="283" r:id="rId12"/>
    <p:sldId id="284" r:id="rId13"/>
    <p:sldId id="285" r:id="rId14"/>
    <p:sldId id="267" r:id="rId15"/>
    <p:sldId id="286" r:id="rId16"/>
    <p:sldId id="271" r:id="rId17"/>
    <p:sldId id="287" r:id="rId18"/>
    <p:sldId id="272" r:id="rId19"/>
    <p:sldId id="273" r:id="rId20"/>
    <p:sldId id="274" r:id="rId21"/>
    <p:sldId id="268" r:id="rId22"/>
    <p:sldId id="288" r:id="rId23"/>
    <p:sldId id="269" r:id="rId24"/>
    <p:sldId id="289" r:id="rId25"/>
    <p:sldId id="276" r:id="rId26"/>
    <p:sldId id="290" r:id="rId27"/>
    <p:sldId id="279" r:id="rId2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CC0000"/>
    <a:srgbClr val="800000"/>
    <a:srgbClr val="FF0000"/>
    <a:srgbClr val="FF9966"/>
    <a:srgbClr val="FF330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E6B98-482B-479A-A8E4-96D3DCA577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0179B-359B-4F1B-A3ED-51F3BA1BAB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8E708-96C4-4ED6-BC01-266B94D815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339F3-2281-424B-8EA9-B9C0F4C7D3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22673-D29D-46A6-8677-C50BD1B464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8A81-6468-44F6-90CE-96EEBCCFEE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73BDB-89C4-4193-AEC2-765942B4B2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93706-83F5-43AE-A113-5FD87ADCF6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93729-DB24-490D-AAD0-2865603410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53CF4-DDD0-4DFD-AED6-149D598B85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F0B3C-F311-4DB5-84E3-2B6C7A08BF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1AB266-311B-4B2D-B38D-141171CBD8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adl@comillas.es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genda21@comillas.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smtClean="0">
              <a:latin typeface="Calibri" pitchFamily="34" charset="0"/>
            </a:endParaRPr>
          </a:p>
        </p:txBody>
      </p:sp>
      <p:pic>
        <p:nvPicPr>
          <p:cNvPr id="2052" name="Picture 5" descr="\\Servidor\toñin\PROYECTOS AGENDA21\logos ayuntamientos\Imagen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8950"/>
            <a:ext cx="8816975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\\Servidor\toñin\PROYECTOS AGENDA21\logos ayuntamientos\escud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214938"/>
            <a:ext cx="10048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6 CuadroTexto"/>
          <p:cNvSpPr txBox="1">
            <a:spLocks noChangeArrowheads="1"/>
          </p:cNvSpPr>
          <p:nvPr/>
        </p:nvSpPr>
        <p:spPr bwMode="auto">
          <a:xfrm>
            <a:off x="7858125" y="642937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/>
              <a:t>      Ayuntamiento </a:t>
            </a:r>
          </a:p>
          <a:p>
            <a:r>
              <a:rPr lang="es-ES" sz="1000"/>
              <a:t>       de Comillas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179388" y="260350"/>
          <a:ext cx="8785225" cy="101758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3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4512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Bienes Naturales Comunes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02" name="Group 10"/>
          <p:cNvGraphicFramePr>
            <a:graphicFrameLocks noGrp="1"/>
          </p:cNvGraphicFramePr>
          <p:nvPr/>
        </p:nvGraphicFramePr>
        <p:xfrm>
          <a:off x="323850" y="1557338"/>
          <a:ext cx="8640763" cy="1085844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9176"/>
                    </a:solidFill>
                  </a:tcPr>
                </a:tc>
              </a:tr>
              <a:tr h="648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Reducir el consumo de energía primaria y aumentar el consumo de energías limpias y renovables.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10" name="Group 18"/>
          <p:cNvGraphicFramePr>
            <a:graphicFrameLocks noGrp="1"/>
          </p:cNvGraphicFramePr>
          <p:nvPr/>
        </p:nvGraphicFramePr>
        <p:xfrm>
          <a:off x="611188" y="2714625"/>
          <a:ext cx="8318500" cy="2885124"/>
        </p:xfrm>
        <a:graphic>
          <a:graphicData uri="http://schemas.openxmlformats.org/drawingml/2006/table">
            <a:tbl>
              <a:tblPr/>
              <a:tblGrid>
                <a:gridCol w="831850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B38C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 – Medidas de ahorro energético en contadores municipales de bombeo, depuradoras o edificios.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 – Ahorro energético en edificios municipales.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 – Calefacción del Colegio.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 – Farolas solares.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 – Sistema de calefacción en el gimnasio y polideportivo a través de geotermia.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98" name="Picture 4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9788" y="6345238"/>
            <a:ext cx="43338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179388" y="260350"/>
          <a:ext cx="8785225" cy="101758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3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4512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Bienes Naturales Comunes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02" name="Group 10"/>
          <p:cNvGraphicFramePr>
            <a:graphicFrameLocks noGrp="1"/>
          </p:cNvGraphicFramePr>
          <p:nvPr/>
        </p:nvGraphicFramePr>
        <p:xfrm>
          <a:off x="323850" y="1557338"/>
          <a:ext cx="8640763" cy="1085844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9176"/>
                    </a:solidFill>
                  </a:tcPr>
                </a:tc>
              </a:tr>
              <a:tr h="648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Mejorar la calidad del agua, ahorrar agua y hacer un uso más eficiente de la misma.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10" name="Group 18"/>
          <p:cNvGraphicFramePr>
            <a:graphicFrameLocks noGrp="1"/>
          </p:cNvGraphicFramePr>
          <p:nvPr/>
        </p:nvGraphicFramePr>
        <p:xfrm>
          <a:off x="611188" y="2714625"/>
          <a:ext cx="8318500" cy="3475358"/>
        </p:xfrm>
        <a:graphic>
          <a:graphicData uri="http://schemas.openxmlformats.org/drawingml/2006/table">
            <a:tbl>
              <a:tblPr/>
              <a:tblGrid>
                <a:gridCol w="831850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B38C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 – Recuperación de manantiales. 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 – Sustitución de contadores.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 – Mejora de la red de abastecimiento.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 – Control en la calidad del agua.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 – Depósito de agua Comillas.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 – Instalación de contadores para el consumo de agua de las duchas de la playa.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 – Regular el consumo de agua de las piscinas del municipio.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26" name="Picture 4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188" y="6267450"/>
            <a:ext cx="7858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179388" y="260350"/>
          <a:ext cx="8785225" cy="101758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3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4512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Bienes Naturales Comunes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02" name="Group 10"/>
          <p:cNvGraphicFramePr>
            <a:graphicFrameLocks noGrp="1"/>
          </p:cNvGraphicFramePr>
          <p:nvPr/>
        </p:nvGraphicFramePr>
        <p:xfrm>
          <a:off x="323850" y="1557338"/>
          <a:ext cx="8640763" cy="1085844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9176"/>
                    </a:solidFill>
                  </a:tcPr>
                </a:tc>
              </a:tr>
              <a:tr h="648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Promover y aumentar la biodiversidad y aumentar y cuidar los espacios verdes y las áreas naturales.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10" name="Group 18"/>
          <p:cNvGraphicFramePr>
            <a:graphicFrameLocks noGrp="1"/>
          </p:cNvGraphicFramePr>
          <p:nvPr/>
        </p:nvGraphicFramePr>
        <p:xfrm>
          <a:off x="611188" y="2714625"/>
          <a:ext cx="8318500" cy="3475358"/>
        </p:xfrm>
        <a:graphic>
          <a:graphicData uri="http://schemas.openxmlformats.org/drawingml/2006/table">
            <a:tbl>
              <a:tblPr/>
              <a:tblGrid>
                <a:gridCol w="831850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B38C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 – Mantenimiento de lavaderos, fuentes o manantiales del municipio.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 – Control y seguimiento de vertederos incontrolados.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 – Restitución medioambiental en la zona de La Cadena.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 – Mantenimiento de espacios verdes.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 – Rutas y actividades Medioambientales.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 – Renovación y mantenimiento de material educativo en espacios a conservar y preservar.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 – Plantaciones arbóreas.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50" name="Picture 4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188" y="6267450"/>
            <a:ext cx="7858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179388" y="260350"/>
          <a:ext cx="8785225" cy="101758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3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84512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Bienes Naturales Comunes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02" name="Group 10"/>
          <p:cNvGraphicFramePr>
            <a:graphicFrameLocks noGrp="1"/>
          </p:cNvGraphicFramePr>
          <p:nvPr/>
        </p:nvGraphicFramePr>
        <p:xfrm>
          <a:off x="323850" y="1557338"/>
          <a:ext cx="8640763" cy="1085844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9176"/>
                    </a:solidFill>
                  </a:tcPr>
                </a:tc>
              </a:tr>
              <a:tr h="648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D -  Mejorar la calidad del suelo, preservar la tierra de la producción ecológica y promover la agricultura y silvicultura sostenible.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10" name="Group 18"/>
          <p:cNvGraphicFramePr>
            <a:graphicFrameLocks noGrp="1"/>
          </p:cNvGraphicFramePr>
          <p:nvPr/>
        </p:nvGraphicFramePr>
        <p:xfrm>
          <a:off x="611188" y="2714625"/>
          <a:ext cx="8318500" cy="1187451"/>
        </p:xfrm>
        <a:graphic>
          <a:graphicData uri="http://schemas.openxmlformats.org/drawingml/2006/table">
            <a:tbl>
              <a:tblPr/>
              <a:tblGrid>
                <a:gridCol w="831850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B38C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 – Compostaje.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 – Huertos ecológicos.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64" name="Picture 4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215063"/>
            <a:ext cx="8572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4000500"/>
          <a:ext cx="8640763" cy="855292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57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9176"/>
                    </a:solidFill>
                  </a:tcPr>
                </a:tc>
              </a:tr>
              <a:tr h="428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E – Mejorar la calidad del aire.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8"/>
          <p:cNvGraphicFramePr>
            <a:graphicFrameLocks noGrp="1"/>
          </p:cNvGraphicFramePr>
          <p:nvPr/>
        </p:nvGraphicFramePr>
        <p:xfrm>
          <a:off x="642938" y="5072063"/>
          <a:ext cx="8318530" cy="781715"/>
        </p:xfrm>
        <a:graphic>
          <a:graphicData uri="http://schemas.openxmlformats.org/drawingml/2006/table">
            <a:tbl>
              <a:tblPr/>
              <a:tblGrid>
                <a:gridCol w="8318530"/>
              </a:tblGrid>
              <a:tr h="373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B38C"/>
                    </a:solidFill>
                  </a:tcPr>
                </a:tc>
              </a:tr>
              <a:tr h="408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 – Control de la calidad de aire municipal.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6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6076950"/>
            <a:ext cx="1042987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214313" y="142875"/>
          <a:ext cx="8785225" cy="905472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78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3157"/>
                    </a:solidFill>
                  </a:tcPr>
                </a:tc>
              </a:tr>
              <a:tr h="478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Consumo y formas de vida responsables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50" name="Group 10"/>
          <p:cNvGraphicFramePr>
            <a:graphicFrameLocks noGrp="1"/>
          </p:cNvGraphicFramePr>
          <p:nvPr/>
        </p:nvGraphicFramePr>
        <p:xfrm>
          <a:off x="214313" y="1143000"/>
          <a:ext cx="8783640" cy="953493"/>
        </p:xfrm>
        <a:graphic>
          <a:graphicData uri="http://schemas.openxmlformats.org/drawingml/2006/table">
            <a:tbl>
              <a:tblPr/>
              <a:tblGrid>
                <a:gridCol w="8783640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7681"/>
                    </a:solidFill>
                  </a:tcPr>
                </a:tc>
              </a:tr>
              <a:tr h="526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A – Evitar y reducir los residuos, y aumentar el reciclaje y la reutilización y gestionar y tratar los residuos de acuerdo a los estándares de buenas prácticas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.</a:t>
                      </a:r>
                      <a:endParaRPr lang="es-ES" sz="16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58" name="Group 18"/>
          <p:cNvGraphicFramePr>
            <a:graphicFrameLocks noGrp="1"/>
          </p:cNvGraphicFramePr>
          <p:nvPr/>
        </p:nvGraphicFramePr>
        <p:xfrm>
          <a:off x="571500" y="2163763"/>
          <a:ext cx="8286750" cy="4693920"/>
        </p:xfrm>
        <a:graphic>
          <a:graphicData uri="http://schemas.openxmlformats.org/drawingml/2006/table">
            <a:tbl>
              <a:tblPr/>
              <a:tblGrid>
                <a:gridCol w="828675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BB7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 – Recogida selectiva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 – Recogida selectiva de cartón.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 – Mantenimiento de contenedores soterrados.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 – Reubicación de contenedores.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 – Campaña de consumo responsable, papel del colegio Jesús Cancio.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 – Servicio Mancomunado para la recogida de basura.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 – Control del número de contenedores.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8 – Recogida de siega municipal.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9 – Recogida selectiva de vidrio.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10 – Recogida de aceite usado de cocina.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11 – Recogida de pilas usadas.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 – Recogida de ropa usada.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13 – Campañas de consumo responsable.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6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6076950"/>
            <a:ext cx="1042987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214313" y="142875"/>
          <a:ext cx="8785225" cy="905472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78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3157"/>
                    </a:solidFill>
                  </a:tcPr>
                </a:tc>
              </a:tr>
              <a:tr h="478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Consumo y formas de vida responsables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50" name="Group 10"/>
          <p:cNvGraphicFramePr>
            <a:graphicFrameLocks noGrp="1"/>
          </p:cNvGraphicFramePr>
          <p:nvPr/>
        </p:nvGraphicFramePr>
        <p:xfrm>
          <a:off x="214313" y="1143000"/>
          <a:ext cx="8783640" cy="1000132"/>
        </p:xfrm>
        <a:graphic>
          <a:graphicData uri="http://schemas.openxmlformats.org/drawingml/2006/table">
            <a:tbl>
              <a:tblPr/>
              <a:tblGrid>
                <a:gridCol w="8783640"/>
              </a:tblGrid>
              <a:tr h="432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7681"/>
                    </a:solidFill>
                  </a:tcPr>
                </a:tc>
              </a:tr>
              <a:tr h="567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Eliminar el consumo innecesario de energía y mejorar la eficiencia en el consumo final de la misma.</a:t>
                      </a:r>
                      <a:endParaRPr lang="es-ES" sz="18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58" name="Group 18"/>
          <p:cNvGraphicFramePr>
            <a:graphicFrameLocks noGrp="1"/>
          </p:cNvGraphicFramePr>
          <p:nvPr/>
        </p:nvGraphicFramePr>
        <p:xfrm>
          <a:off x="642938" y="2286000"/>
          <a:ext cx="8353425" cy="14325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BB7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Calefacción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Iluminación.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Alumbrado de edificios monumentales.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214313" y="3786188"/>
          <a:ext cx="8783640" cy="1255808"/>
        </p:xfrm>
        <a:graphic>
          <a:graphicData uri="http://schemas.openxmlformats.org/drawingml/2006/table">
            <a:tbl>
              <a:tblPr/>
              <a:tblGrid>
                <a:gridCol w="8783640"/>
              </a:tblGrid>
              <a:tr h="432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7681"/>
                    </a:solidFill>
                  </a:tcPr>
                </a:tc>
              </a:tr>
              <a:tr h="567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Asumir la compra sostenible y promover el consumo y la producción sostenible, los productos con etiqueta ecológica, orgánicos y de comercio ético y justo.</a:t>
                      </a:r>
                      <a:endParaRPr lang="es-ES" sz="18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8"/>
          <p:cNvGraphicFramePr>
            <a:graphicFrameLocks noGrp="1"/>
          </p:cNvGraphicFramePr>
          <p:nvPr/>
        </p:nvGraphicFramePr>
        <p:xfrm>
          <a:off x="571500" y="5143500"/>
          <a:ext cx="8353425" cy="14325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ABB7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Compra pública sostenible.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Cafeteras o máquinas auto-expendedoras.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Apoyo a campañas de cooperación.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214313" y="142875"/>
          <a:ext cx="8785225" cy="812267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00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38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PLANIFICACIÓN Y DISEÑO URBANÍSTICO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22" name="Group 10"/>
          <p:cNvGraphicFramePr>
            <a:graphicFrameLocks noGrp="1"/>
          </p:cNvGraphicFramePr>
          <p:nvPr/>
        </p:nvGraphicFramePr>
        <p:xfrm>
          <a:off x="357188" y="1000125"/>
          <a:ext cx="8640763" cy="721442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58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355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Regenerar y reutilizar las zonas degradadas y abandonadas.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30" name="Group 18"/>
          <p:cNvGraphicFramePr>
            <a:graphicFrameLocks noGrp="1"/>
          </p:cNvGraphicFramePr>
          <p:nvPr/>
        </p:nvGraphicFramePr>
        <p:xfrm>
          <a:off x="571500" y="1785938"/>
          <a:ext cx="8353425" cy="2002165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33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333377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1. Transformador de la </a:t>
                      </a:r>
                      <a:r>
                        <a:rPr lang="es-ES" sz="1400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Hortegona</a:t>
                      </a: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.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7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2. El </a:t>
                      </a:r>
                      <a:r>
                        <a:rPr lang="es-ES" sz="1400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Restinglón</a:t>
                      </a: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.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7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3. Parque del Palacio.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7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4. Acera paseo de la </a:t>
                      </a:r>
                      <a:r>
                        <a:rPr lang="es-ES" sz="1400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Rábia</a:t>
                      </a: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.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5. Bancos en la Cruz. 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42" name="Picture 36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6075363"/>
            <a:ext cx="1042987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3857625"/>
          <a:ext cx="8640763" cy="118872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297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741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- Evitar el crecimiento urbano desmesurado, logrando densidades urbanas apropiadas y priorizando el desarrollo urbano en zonas ocupadas frente a zonas verdes.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8"/>
          <p:cNvGraphicFramePr>
            <a:graphicFrameLocks noGrp="1"/>
          </p:cNvGraphicFramePr>
          <p:nvPr/>
        </p:nvGraphicFramePr>
        <p:xfrm>
          <a:off x="500063" y="5181600"/>
          <a:ext cx="8353425" cy="155448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17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30400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1. Control y seguimiento del Plan General.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0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2. Memoria inicial y redacción del Plan Especial sobre suelo rústico.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0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3. Casal del Castro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0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4. Sector Regato Callejo junto al colegio Jesús </a:t>
                      </a:r>
                      <a:r>
                        <a:rPr lang="es-ES" sz="1400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Cancio</a:t>
                      </a: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6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25" y="6321425"/>
            <a:ext cx="71437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214313" y="115888"/>
          <a:ext cx="8785225" cy="640080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08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290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4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PLANIFICACIÓN Y DISEÑO URBANÍSTICO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22" name="Group 10"/>
          <p:cNvGraphicFramePr>
            <a:graphicFrameLocks noGrp="1"/>
          </p:cNvGraphicFramePr>
          <p:nvPr/>
        </p:nvGraphicFramePr>
        <p:xfrm>
          <a:off x="142875" y="857250"/>
          <a:ext cx="8855107" cy="857256"/>
        </p:xfrm>
        <a:graphic>
          <a:graphicData uri="http://schemas.openxmlformats.org/drawingml/2006/table">
            <a:tbl>
              <a:tblPr/>
              <a:tblGrid>
                <a:gridCol w="8855107"/>
              </a:tblGrid>
              <a:tr h="336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520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- Asegurar una conservación, renovación y reutilización apropiada de nuestra herencia cultural urbana.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30" name="Group 18"/>
          <p:cNvGraphicFramePr>
            <a:graphicFrameLocks noGrp="1"/>
          </p:cNvGraphicFramePr>
          <p:nvPr/>
        </p:nvGraphicFramePr>
        <p:xfrm>
          <a:off x="571500" y="1785938"/>
          <a:ext cx="8353425" cy="3095985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27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Mantenimiento de mobiliario urbano.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Actualización del nuevo callejero municipal.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Antiguo Cementerio.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 Fuente Real.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 </a:t>
                      </a: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Campios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 </a:t>
                      </a: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Velecio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7. Remodelación de las Calles Sánchez de </a:t>
                      </a: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Movellán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, Antonio López y plaza Luís López y Corro San Pedro.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8. Recuperación de caminos históricos.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9. Soterramiento de cableado aéreo. 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 Paneles cubre contenedores.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0"/>
          <p:cNvGraphicFramePr>
            <a:graphicFrameLocks noGrp="1"/>
          </p:cNvGraphicFramePr>
          <p:nvPr/>
        </p:nvGraphicFramePr>
        <p:xfrm>
          <a:off x="285750" y="5000625"/>
          <a:ext cx="8640763" cy="88392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251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532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 - </a:t>
                      </a:r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Aplicar requerimientos para un diseño y construcción sostenibles y promover la arquitectura de alta calidad favoreciendo las nuevas tecnologías de construcción.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71500" y="6000750"/>
          <a:ext cx="8353425" cy="725637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252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390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1. Valoración técnica de proyectos. Aplicar medidas sostenibles en proyectos de construcción.</a:t>
                      </a:r>
                      <a:endParaRPr lang="es-ES" sz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142875" y="142875"/>
          <a:ext cx="8785225" cy="822960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63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76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Mejor movilidad y reducción del tráfico.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46" name="Group 10"/>
          <p:cNvGraphicFramePr>
            <a:graphicFrameLocks noGrp="1"/>
          </p:cNvGraphicFramePr>
          <p:nvPr/>
        </p:nvGraphicFramePr>
        <p:xfrm>
          <a:off x="285750" y="1071563"/>
          <a:ext cx="8640763" cy="101092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- Reducir el uso de vehículos privados y promover alternativas atractivas accesibles para todos, promoviendo el transporte público, peatonal o en bicicleta.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54" name="Group 18"/>
          <p:cNvGraphicFramePr>
            <a:graphicFrameLocks noGrp="1"/>
          </p:cNvGraphicFramePr>
          <p:nvPr/>
        </p:nvGraphicFramePr>
        <p:xfrm>
          <a:off x="571500" y="2214563"/>
          <a:ext cx="8353425" cy="23469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Transporte Comillas – Cabezón de la Sal.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Concienciación ciudadana.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Celebrar el día de la bici.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 Aparca bicis en la playa.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 Transporte público interurbano.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 Rutas ciclables.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92" name="Picture 42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813" y="6399213"/>
            <a:ext cx="6111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4643438"/>
          <a:ext cx="8640763" cy="1023955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028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</a:tr>
              <a:tr h="59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Promover el cambio a vehículos de bajas emisiones y reduciendo el impacto del transporte en el medio ambiente y la salud pública.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71500" y="5786438"/>
          <a:ext cx="8353425" cy="6705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Vehículos eficientes.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Group 2"/>
          <p:cNvGraphicFramePr>
            <a:graphicFrameLocks noGrp="1"/>
          </p:cNvGraphicFramePr>
          <p:nvPr/>
        </p:nvGraphicFramePr>
        <p:xfrm>
          <a:off x="179388" y="260350"/>
          <a:ext cx="8785225" cy="101885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Mejor movilidad y reducción del tráfico.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70" name="Group 10"/>
          <p:cNvGraphicFramePr>
            <a:graphicFrameLocks noGrp="1"/>
          </p:cNvGraphicFramePr>
          <p:nvPr/>
        </p:nvGraphicFramePr>
        <p:xfrm>
          <a:off x="323850" y="1412875"/>
          <a:ext cx="8640763" cy="863756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64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</a:tr>
              <a:tr h="4370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Planes integrados de movilidad urbana sostenible.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78" name="Group 18"/>
          <p:cNvGraphicFramePr>
            <a:graphicFrameLocks noGrp="1"/>
          </p:cNvGraphicFramePr>
          <p:nvPr/>
        </p:nvGraphicFramePr>
        <p:xfrm>
          <a:off x="611188" y="2492375"/>
          <a:ext cx="8353425" cy="292608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1. Mesa de movilidad.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2. Variantes.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3. Aparcamientos.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4. Aparcamiento para autobuses.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5. Transporte público.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6. Camino Paseo Estrada -  La Campa.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7. Camino de Espinosa a </a:t>
                      </a:r>
                      <a:r>
                        <a:rPr lang="es-ES" sz="1800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Pelazo</a:t>
                      </a: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18" name="Picture 38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6181725"/>
            <a:ext cx="90011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85750" y="1643063"/>
            <a:ext cx="85867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4000" dirty="0">
                <a:latin typeface="Verdana" pitchFamily="34" charset="0"/>
              </a:rPr>
              <a:t>II Plan de Acción, Agenda 21 Local. Comillas </a:t>
            </a:r>
            <a:r>
              <a:rPr lang="es-ES" sz="4000" dirty="0" smtClean="0">
                <a:latin typeface="Verdana" pitchFamily="34" charset="0"/>
              </a:rPr>
              <a:t>2013-2016.</a:t>
            </a:r>
            <a:endParaRPr lang="es-ES" sz="4000" dirty="0">
              <a:latin typeface="Verdana" pitchFamily="34" charset="0"/>
            </a:endParaRPr>
          </a:p>
        </p:txBody>
      </p:sp>
      <p:pic>
        <p:nvPicPr>
          <p:cNvPr id="3075" name="Picture 4" descr="logo-agenda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172450" y="6129338"/>
            <a:ext cx="971550" cy="7286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179388" y="260350"/>
          <a:ext cx="8785225" cy="101885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Acción local para la salud.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394" name="Group 10"/>
          <p:cNvGraphicFramePr>
            <a:graphicFrameLocks noGrp="1"/>
          </p:cNvGraphicFramePr>
          <p:nvPr/>
        </p:nvGraphicFramePr>
        <p:xfrm>
          <a:off x="323850" y="1412875"/>
          <a:ext cx="8640763" cy="107188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Actividades para favorecer la salud tanto en el medio ambiente como en la sociedad.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02" name="Group 18"/>
          <p:cNvGraphicFramePr>
            <a:graphicFrameLocks noGrp="1"/>
          </p:cNvGraphicFramePr>
          <p:nvPr/>
        </p:nvGraphicFramePr>
        <p:xfrm>
          <a:off x="611188" y="2643188"/>
          <a:ext cx="8353425" cy="14325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Actividades deportivas.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Programas para la tercera edad.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Control de productos de jardinería.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34" name="Picture 3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6073775"/>
            <a:ext cx="10429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4214813"/>
          <a:ext cx="8640763" cy="949325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 – facilitar el acceso a la salud a todos </a:t>
                      </a: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los ciudadanos.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8"/>
          <p:cNvGraphicFramePr>
            <a:graphicFrameLocks noGrp="1"/>
          </p:cNvGraphicFramePr>
          <p:nvPr/>
        </p:nvGraphicFramePr>
        <p:xfrm>
          <a:off x="642938" y="5426075"/>
          <a:ext cx="8353425" cy="70104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Servicio de transporte sanitario.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179388" y="312738"/>
          <a:ext cx="8785225" cy="853440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64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93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Economía local viva y sostenible.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74" name="Group 10"/>
          <p:cNvGraphicFramePr>
            <a:graphicFrameLocks noGrp="1"/>
          </p:cNvGraphicFramePr>
          <p:nvPr/>
        </p:nvGraphicFramePr>
        <p:xfrm>
          <a:off x="323850" y="1557338"/>
          <a:ext cx="8640763" cy="107188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Potenciar el empleo local, la creación de empresas, y cooperar con las empresas locales para implantar buenas prácticas corporativas.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82" name="Group 18"/>
          <p:cNvGraphicFramePr>
            <a:graphicFrameLocks noGrp="1"/>
          </p:cNvGraphicFramePr>
          <p:nvPr/>
        </p:nvGraphicFramePr>
        <p:xfrm>
          <a:off x="611188" y="2924175"/>
          <a:ext cx="8353425" cy="289560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Programas de empleo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Certificados de profesionalidad.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Formación ocupacional.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 Escuela de emprendedores y Fomento de la Economía Social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 Apoyar la actividad agraria municipal.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 Gestión de residuos.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7. Mejora en la recogida de residuos.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66" name="Picture 32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5475" y="6183313"/>
            <a:ext cx="8985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179388" y="260350"/>
          <a:ext cx="8785225" cy="101885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Economía local viva y sostenible.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74" name="Group 10"/>
          <p:cNvGraphicFramePr>
            <a:graphicFrameLocks noGrp="1"/>
          </p:cNvGraphicFramePr>
          <p:nvPr/>
        </p:nvGraphicFramePr>
        <p:xfrm>
          <a:off x="323850" y="1557338"/>
          <a:ext cx="8640763" cy="134620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Promover principios de sostenibilidad en la ubicación de las empresas, incentivar el mercado local y promover el turismo local sostenible.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82" name="Group 18"/>
          <p:cNvGraphicFramePr>
            <a:graphicFrameLocks noGrp="1"/>
          </p:cNvGraphicFramePr>
          <p:nvPr/>
        </p:nvGraphicFramePr>
        <p:xfrm>
          <a:off x="611188" y="3143250"/>
          <a:ext cx="8353425" cy="216408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Polígono Industrial, I fase.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Feria de productos de la comarca.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Feria del stock.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 Dinamización comercial.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 Dinamización de turismo de calidad. 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86" name="Picture 32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5475" y="6183313"/>
            <a:ext cx="8985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79388" y="260350"/>
          <a:ext cx="8785225" cy="93968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69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512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Igualdad y Justicia social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98" name="Group 10"/>
          <p:cNvGraphicFramePr>
            <a:graphicFrameLocks noGrp="1"/>
          </p:cNvGraphicFramePr>
          <p:nvPr/>
        </p:nvGraphicFramePr>
        <p:xfrm>
          <a:off x="323850" y="1557338"/>
          <a:ext cx="8640763" cy="134620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Medidas para paliar la pobreza, acceso a servicios públicos, educación, empleo, formación e información, así como a actividades culturales.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06" name="Group 18"/>
          <p:cNvGraphicFramePr>
            <a:graphicFrameLocks noGrp="1"/>
          </p:cNvGraphicFramePr>
          <p:nvPr/>
        </p:nvGraphicFramePr>
        <p:xfrm>
          <a:off x="611188" y="3041650"/>
          <a:ext cx="8353425" cy="252984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Ayudas en el pago de las facturas de agua.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Apertura del edificio del Espolón.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Educación de Adultos.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 Telecentro.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 Actividades de dinamización de la lectura, biblioteca municipal.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 Ayudas para material escolar.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12" name="Picture 34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5475" y="6183313"/>
            <a:ext cx="8985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79388" y="260350"/>
          <a:ext cx="8785225" cy="908543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00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481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Igualdad y Justicia social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98" name="Group 10"/>
          <p:cNvGraphicFramePr>
            <a:graphicFrameLocks noGrp="1"/>
          </p:cNvGraphicFramePr>
          <p:nvPr/>
        </p:nvGraphicFramePr>
        <p:xfrm>
          <a:off x="285750" y="1428750"/>
          <a:ext cx="8640763" cy="134620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Igualdad entre hombres y mujeres, inclusión social y seguridad ciudadana, condiciones de vida y alojamiento de buena calidad y socialmente integradas.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06" name="Group 18"/>
          <p:cNvGraphicFramePr>
            <a:graphicFrameLocks noGrp="1"/>
          </p:cNvGraphicFramePr>
          <p:nvPr/>
        </p:nvGraphicFramePr>
        <p:xfrm>
          <a:off x="611188" y="2924175"/>
          <a:ext cx="8353425" cy="216408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 Plan de Igualdad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Mejora de la accesibilidad.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Sujeción de contenedores de residuos.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 Aguas pluviales.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 Viviendas sociales de emergencia.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34" name="Picture 34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5475" y="6183313"/>
            <a:ext cx="8985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214313" y="142875"/>
          <a:ext cx="8785225" cy="941404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425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514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 lo local a lo global.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442" name="Group 10"/>
          <p:cNvGraphicFramePr>
            <a:graphicFrameLocks noGrp="1"/>
          </p:cNvGraphicFramePr>
          <p:nvPr/>
        </p:nvGraphicFramePr>
        <p:xfrm>
          <a:off x="357188" y="1214438"/>
          <a:ext cx="8640763" cy="124968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94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82000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-  Desarrollar un enfoque estratégico integrado para mitigar el cambio climático, integrar la política de protección medioambiental en el núcleo de nuestras políticas en el área de energía, transporte, residuos, agricultura y silvicultura.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0" name="Group 18"/>
          <p:cNvGraphicFramePr>
            <a:graphicFrameLocks noGrp="1"/>
          </p:cNvGraphicFramePr>
          <p:nvPr/>
        </p:nvGraphicFramePr>
        <p:xfrm>
          <a:off x="642938" y="2571750"/>
          <a:ext cx="8353425" cy="167640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228600" marR="0" lvl="0" indent="-228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Adhesión a proyectos de mejora medioambiental de ámbito supramunicipal.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 Pacto de Alcaldes.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 Paneles solares en edificios públicos.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 Actividades de sensibilización-educación ambiental.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656" name="Picture 28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6234113"/>
            <a:ext cx="82708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4375150"/>
          <a:ext cx="8640763" cy="100584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86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524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Concienciar sobre causas e impactos del cambio climático, e integrar acciones preventivas que reduzcan nuestro impacto en el cambio climático. 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42938" y="5500688"/>
          <a:ext cx="8353425" cy="887954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04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276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1. Hora del Planeta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.</a:t>
                      </a:r>
                      <a:endParaRPr lang="es-ES" sz="16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. Semana Europea de la Movilidad.</a:t>
                      </a:r>
                      <a:endParaRPr lang="es-ES" sz="16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214313" y="285750"/>
          <a:ext cx="8785225" cy="958946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964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532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 lo local a lo global.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442" name="Group 10"/>
          <p:cNvGraphicFramePr>
            <a:graphicFrameLocks noGrp="1"/>
          </p:cNvGraphicFramePr>
          <p:nvPr/>
        </p:nvGraphicFramePr>
        <p:xfrm>
          <a:off x="357188" y="1384300"/>
          <a:ext cx="8640763" cy="161544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151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 de Actuación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56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-  Desarrollar un enfoque estratégico integrado para mitigar el cambio climático, integrar la política de protección medioambiental en el núcleo de nuestras políticas en el área de energía, transporte, residuos, agricultura y silvicultura.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66" name="Picture 28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6234113"/>
            <a:ext cx="82708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71500" y="3143250"/>
          <a:ext cx="8353425" cy="943658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320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3041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1. Hora del Planeta</a:t>
                      </a: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.</a:t>
                      </a:r>
                      <a:endParaRPr lang="es-ES" sz="18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1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Arial"/>
                        </a:rPr>
                        <a:t>. Semana Europea de la Movilidad.</a:t>
                      </a:r>
                      <a:endParaRPr lang="es-ES" sz="1800" dirty="0">
                        <a:solidFill>
                          <a:schemeClr val="tx1"/>
                        </a:solidFill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logo-agenda21"/>
          <p:cNvPicPr>
            <a:picLocks noChangeAspect="1" noChangeArrowheads="1"/>
          </p:cNvPicPr>
          <p:nvPr/>
        </p:nvPicPr>
        <p:blipFill>
          <a:blip r:embed="rId2" cstate="print">
            <a:lum bright="26000" contrast="20000"/>
          </a:blip>
          <a:srcRect/>
          <a:stretch>
            <a:fillRect/>
          </a:stretch>
        </p:blipFill>
        <p:spPr bwMode="auto">
          <a:xfrm rot="-2050759">
            <a:off x="2603500" y="1277938"/>
            <a:ext cx="5799138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1916113"/>
            <a:ext cx="6335713" cy="494188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s-ES" b="1" smtClean="0">
                <a:solidFill>
                  <a:schemeClr val="accent2"/>
                </a:solidFill>
                <a:latin typeface="Verdana" pitchFamily="34" charset="0"/>
              </a:rPr>
              <a:t>E-mail:</a:t>
            </a:r>
          </a:p>
          <a:p>
            <a:pPr algn="l" eaLnBrk="1" hangingPunct="1">
              <a:lnSpc>
                <a:spcPct val="90000"/>
              </a:lnSpc>
            </a:pPr>
            <a:endParaRPr lang="es-ES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s-ES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s-ES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s-ES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s-ES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s-ES" b="1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es-ES" smtClean="0">
                <a:latin typeface="Verdana" pitchFamily="34" charset="0"/>
                <a:hlinkClick r:id="rId3"/>
              </a:rPr>
              <a:t>adl@comillas.es</a:t>
            </a:r>
            <a:endParaRPr lang="es-ES" smtClean="0">
              <a:latin typeface="Verdana" pitchFamily="34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es-ES" smtClean="0">
                <a:latin typeface="Verdana" pitchFamily="34" charset="0"/>
                <a:hlinkClick r:id="rId4"/>
              </a:rPr>
              <a:t>agenda21@comillas.es</a:t>
            </a:r>
            <a:endParaRPr lang="es-ES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s-E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785813"/>
          </a:xfrm>
        </p:spPr>
        <p:txBody>
          <a:bodyPr/>
          <a:lstStyle/>
          <a:p>
            <a:pPr eaLnBrk="1" hangingPunct="1"/>
            <a:r>
              <a:rPr lang="es-ES" sz="2800" smtClean="0">
                <a:latin typeface="Verdana" pitchFamily="34" charset="0"/>
              </a:rPr>
              <a:t>Plan de Acción. Comillas 2013-2016</a:t>
            </a:r>
          </a:p>
        </p:txBody>
      </p:sp>
      <p:pic>
        <p:nvPicPr>
          <p:cNvPr id="4099" name="Picture 3" descr="logo-agenda2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172450" y="6021388"/>
            <a:ext cx="755650" cy="566737"/>
          </a:xfrm>
          <a:noFill/>
        </p:spPr>
      </p:pic>
      <p:graphicFrame>
        <p:nvGraphicFramePr>
          <p:cNvPr id="4100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142875" y="1000125"/>
          <a:ext cx="8785225" cy="5429288"/>
        </p:xfrm>
        <a:graphic>
          <a:graphicData uri="http://schemas.openxmlformats.org/drawingml/2006/table">
            <a:tbl>
              <a:tblPr/>
              <a:tblGrid>
                <a:gridCol w="1320778"/>
                <a:gridCol w="7464447"/>
              </a:tblGrid>
              <a:tr h="325351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LINEA 1: FORMAS DE GOBIERNO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176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 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Desarrollar una campaña a largo plazo de “Comillas Sostenible”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- Aumentar la participación de la sociedad y la administración, en el desarrollo sostenible del municipio, con decisiones responsables, abiertas y transparentes.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Cooperación con otros municipios o niveles de gobierno. 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677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LINEA 2:</a:t>
                      </a: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GESTIÓN MUNICIPAL HACIA LA SOSTENIBILIDAD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2133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Continuar con el desarrollo de la Agenda 21 Local.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Control municipal medioambiental a través de indicadores de sostenibilidad municipal e implantación de sistemas de gestión integradas hacia la sostenibilidad.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Introducir criterios de sostenibilidad en las contrataciones o compras públicas.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836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3: BIENES NATURALES COMUNES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2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Reducir el consumo de energía primaria y aumentar el consumo de energías limpias y renovables. 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Mejorar la calidad del agua, ahorrar agua y hacer un uso más eficiente de la misma.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Promover y aumentar la biodiversidad y aumentar y cuidar los espacios verdes y las áreas naturales.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D -  Mejorar la calidad del suelo, preservar la tierra de la producción ecológica y promover la agricultura y silvicultura sostenible.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E -  Mejorar la calidad del aire. 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836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LINEA 4: </a:t>
                      </a: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CONSUMO Y FORMAS DE VIDA RESPONSABLE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80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Evitar y reducir los residuos, y aumentar el reciclaje y la reutilización y gestionar y tratar los residuos de acuerdo a los estándares de buenas prácticas.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Eliminar el consumo innecesario de energía y mejorar la eficiencia en el consumo final de la misma.</a:t>
                      </a:r>
                    </a:p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Asumir la compra sostenible y promover el consumo y la producción sostenible, los productos con etiqueta ecológica, orgánicos y de comercio ético y justo.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6291263"/>
            <a:ext cx="7556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88" y="1357313"/>
          <a:ext cx="8401080" cy="5072098"/>
        </p:xfrm>
        <a:graphic>
          <a:graphicData uri="http://schemas.openxmlformats.org/drawingml/2006/table">
            <a:tbl>
              <a:tblPr/>
              <a:tblGrid>
                <a:gridCol w="1328717"/>
                <a:gridCol w="7072363"/>
              </a:tblGrid>
              <a:tr h="285587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LINEA 5: </a:t>
                      </a: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PLANIFICACIÓN Y DISEÑO URBANÍSTICO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552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- Regenerar y reutilizar las zonas degradadas y abandonadas.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- Evitar el crecimiento urbano desmesurado, logrando densidades urbanas apropiadas y priorizando el desarrollo urbano en zonas ocupadas frente a zonas verdes.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- Asegurar una conservación, renovación y reutilización apropiada de nuestra herencia cultural urbana.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D - Aplicar requerimientos para un diseño y construcción sostenibles y promover la arquitectura de alta calidad favoreciendo las nuevas tecnologías de construcción.</a:t>
                      </a: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                                                                                            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061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6: MEJOR MOVILIDAD Y REDUCCIÓN DEL TRÁFICO</a:t>
                      </a:r>
                      <a:r>
                        <a:rPr kumimoji="0" lang="es-E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69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- Reducir el uso de vehículos privados y promover alternativas atractivas accesibles para todos, promoviendo el transporte público, peatonal o en bicicleta.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Promover el cambio a vehículos de bajas emisiones y reduciendo el impacto del transporte en el medio ambiente y la salud pública.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Planes integrados de movilidad urbana sostenible.</a:t>
                      </a:r>
                      <a:endParaRPr lang="es-ES" sz="1100" kern="1200" dirty="0">
                        <a:solidFill>
                          <a:schemeClr val="tx1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061"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7: ACCIÓN LOCAL PARA LA SALUD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909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Actividades para favorecer la salud tanto en el medio ambiente como en la sociedad.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Facilitar el acceso a la salud a todos los ciudadanos.</a:t>
                      </a:r>
                      <a:endParaRPr lang="es-ES" sz="1100" kern="1200" dirty="0">
                        <a:solidFill>
                          <a:schemeClr val="tx1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061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8: ECONOMÍA LOCAL VIVA Y SOSTENIBLE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65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Potenciar el empleo local, la creación de empresas, y cooperar con las empresas locales para implantar buenas prácticas corporativas.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Promover principios de sostenibilidad en la ubicación de las empresas, incentivar el mercado local y promover el turismo local sostenible.</a:t>
                      </a:r>
                      <a:endParaRPr lang="es-ES" sz="1100" kern="1200" dirty="0">
                        <a:solidFill>
                          <a:schemeClr val="tx1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1" name="4 Rectángulo"/>
          <p:cNvSpPr>
            <a:spLocks noChangeArrowheads="1"/>
          </p:cNvSpPr>
          <p:nvPr/>
        </p:nvSpPr>
        <p:spPr bwMode="auto">
          <a:xfrm>
            <a:off x="1071563" y="500063"/>
            <a:ext cx="7000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Verdana" pitchFamily="34" charset="0"/>
              </a:rPr>
              <a:t>Plan de Acción. Comillas 2013-2016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560387"/>
          </a:xfrm>
        </p:spPr>
        <p:txBody>
          <a:bodyPr/>
          <a:lstStyle/>
          <a:p>
            <a:r>
              <a:rPr lang="es-ES" sz="2800" smtClean="0">
                <a:latin typeface="Verdana" pitchFamily="34" charset="0"/>
              </a:rPr>
              <a:t>Plan de Acción. Comillas 2013-2016</a:t>
            </a:r>
            <a:endParaRPr lang="es-ES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2712730"/>
        </p:xfrm>
        <a:graphic>
          <a:graphicData uri="http://schemas.openxmlformats.org/drawingml/2006/table">
            <a:tbl>
              <a:tblPr/>
              <a:tblGrid>
                <a:gridCol w="1328717"/>
                <a:gridCol w="7072363"/>
              </a:tblGrid>
              <a:tr h="239892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9: IGUALDAD Y JUSTICIA SOCIAL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1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Medidas para paliar la pobreza, acceso a servicios públicos, educación, empleo, formación e información, así como a actividades culturales.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-  Igualdad entre hombres y mujeres, inclusión social y seguridad ciudadana, condiciones de vida y alojamiento de buena calidad y socialmente integradas.</a:t>
                      </a:r>
                      <a:endParaRPr lang="es-ES" sz="1100" kern="1200" dirty="0">
                        <a:solidFill>
                          <a:schemeClr val="tx1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64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LINEA 10: DE LO LOCAL A LO GLOBAL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6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PROGRAMAS: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-  Desarrollar un enfoque estratégico integrado para mitigar el cambio climático, integrar la política de protección medioambiental en el núcleo de nuestras políticas en el área de energía, transporte, residuos, agricultura y silvicultura.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Concienciar sobre causas e impactos del cambio climático, e integrar acciones preventivas que reduzcan nuestro impacto en el cambio climático. </a:t>
                      </a:r>
                    </a:p>
                    <a:p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Fomentar la cooperación internacional de pueblos y ciudades, desarrollando respuestas locales para problemas globales.</a:t>
                      </a:r>
                    </a:p>
                    <a:p>
                      <a:endParaRPr lang="es-ES" sz="1100" kern="1200" dirty="0">
                        <a:solidFill>
                          <a:schemeClr val="tx1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63" name="Picture 3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6291263"/>
            <a:ext cx="7556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Group 2"/>
          <p:cNvGraphicFramePr>
            <a:graphicFrameLocks noGrp="1"/>
          </p:cNvGraphicFramePr>
          <p:nvPr/>
        </p:nvGraphicFramePr>
        <p:xfrm>
          <a:off x="179388" y="82550"/>
          <a:ext cx="8785225" cy="925586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66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Línea 1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988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Formas de Gobierno.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30" name="Group 10"/>
          <p:cNvGraphicFramePr>
            <a:graphicFrameLocks noGrp="1"/>
          </p:cNvGraphicFramePr>
          <p:nvPr/>
        </p:nvGraphicFramePr>
        <p:xfrm>
          <a:off x="323850" y="1071563"/>
          <a:ext cx="8640763" cy="928693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22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Programa de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06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 – Desarrollar una campaña a largo plazo de “Comillas Sostenible”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38" name="Group 18"/>
          <p:cNvGraphicFramePr>
            <a:graphicFrameLocks noGrp="1"/>
          </p:cNvGraphicFramePr>
          <p:nvPr/>
        </p:nvGraphicFramePr>
        <p:xfrm>
          <a:off x="539750" y="2071688"/>
          <a:ext cx="8424863" cy="1000132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406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93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 </a:t>
                      </a: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Introducir eslogan “Comillas Sostenible” y logo de Agenda 21 en las campañas medioambientales.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94" name="Picture 34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6075363"/>
            <a:ext cx="1042987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3143250"/>
          <a:ext cx="8640763" cy="1357322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10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Programa de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947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- Aumentar la participación de la sociedad y la administración en el desarrollo sostenible del municipio, con decisiones responsables, abiertas y transparentes.</a:t>
                      </a:r>
                      <a:endParaRPr kumimoji="0" lang="es-E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8"/>
          <p:cNvGraphicFramePr>
            <a:graphicFrameLocks noGrp="1"/>
          </p:cNvGraphicFramePr>
          <p:nvPr/>
        </p:nvGraphicFramePr>
        <p:xfrm>
          <a:off x="571500" y="4643438"/>
          <a:ext cx="8424863" cy="2052075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3519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Acciones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1943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 – Foros de participación ciudadana.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01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 – Desarrollar la tele-tramitación en las gestiones administrativas del ayuntamiento.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3 – Desarrollar labores de cooperación con las asociaciones municipales.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Group 2"/>
          <p:cNvGraphicFramePr>
            <a:graphicFrameLocks noGrp="1"/>
          </p:cNvGraphicFramePr>
          <p:nvPr/>
        </p:nvGraphicFramePr>
        <p:xfrm>
          <a:off x="142875" y="642938"/>
          <a:ext cx="8785225" cy="939687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69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Línea 1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12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Formas de Gobierno.</a:t>
                      </a:r>
                      <a:endParaRPr kumimoji="0" 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54" name="Group 10"/>
          <p:cNvGraphicFramePr>
            <a:graphicFrameLocks noGrp="1"/>
          </p:cNvGraphicFramePr>
          <p:nvPr/>
        </p:nvGraphicFramePr>
        <p:xfrm>
          <a:off x="285750" y="1857375"/>
          <a:ext cx="8640763" cy="949325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Programa de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Cooperación con otros municipios o niveles de gobierno.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62" name="Group 18"/>
          <p:cNvGraphicFramePr>
            <a:graphicFrameLocks noGrp="1"/>
          </p:cNvGraphicFramePr>
          <p:nvPr/>
        </p:nvGraphicFramePr>
        <p:xfrm>
          <a:off x="571500" y="3143250"/>
          <a:ext cx="8424863" cy="1492973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374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78294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 – Actividades a desarrollar con municipios próximos.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 – Red local de sostenibilidad.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20" name="Picture 32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6021388"/>
            <a:ext cx="111601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6021388"/>
            <a:ext cx="111601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179388" y="188913"/>
          <a:ext cx="8785225" cy="1018858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Gestión municipal hacia la sostenibilidad.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78" name="Group 10"/>
          <p:cNvGraphicFramePr>
            <a:graphicFrameLocks noGrp="1"/>
          </p:cNvGraphicFramePr>
          <p:nvPr/>
        </p:nvGraphicFramePr>
        <p:xfrm>
          <a:off x="323850" y="1268413"/>
          <a:ext cx="8640763" cy="949325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Programa de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 – Continuar con el desarrollo de la Agenda 21 Local.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86" name="Group 18"/>
          <p:cNvGraphicFramePr>
            <a:graphicFrameLocks noGrp="1"/>
          </p:cNvGraphicFramePr>
          <p:nvPr/>
        </p:nvGraphicFramePr>
        <p:xfrm>
          <a:off x="539750" y="2420938"/>
          <a:ext cx="8424863" cy="2882944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426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8166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 – Actualización del diagnóstico técnico municipal.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851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 – Participación ciudadana.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851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3 – Control del Plan de Acción de la Agenda 21.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614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4 – Seguimiento y difusión de proyectos ejecutados a través de subvenciones para el Plan de Acción.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5 – Colaboración en la aportación de datos con redes supramunicipales.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0" descr="logo-agend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6161088"/>
            <a:ext cx="928687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Group 2"/>
          <p:cNvGraphicFramePr>
            <a:graphicFrameLocks noGrp="1"/>
          </p:cNvGraphicFramePr>
          <p:nvPr/>
        </p:nvGraphicFramePr>
        <p:xfrm>
          <a:off x="142875" y="142875"/>
          <a:ext cx="8785225" cy="853440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37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Línea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7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Gestión municipal hacia la sostenibilidad.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Group 10"/>
          <p:cNvGraphicFramePr>
            <a:graphicFrameLocks noGrp="1"/>
          </p:cNvGraphicFramePr>
          <p:nvPr/>
        </p:nvGraphicFramePr>
        <p:xfrm>
          <a:off x="285750" y="1071563"/>
          <a:ext cx="8640763" cy="1341120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386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Programa de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2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B – Control municipal medioambiental a través de indicadores de sostenibilidad municipal e implantación de sistemas de gestión integradas hacia la sostenibilidad.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8"/>
          <p:cNvGraphicFramePr>
            <a:graphicFrameLocks noGrp="1"/>
          </p:cNvGraphicFramePr>
          <p:nvPr/>
        </p:nvGraphicFramePr>
        <p:xfrm>
          <a:off x="500063" y="2500313"/>
          <a:ext cx="8424863" cy="1442600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345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47867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 – Elaboración de indicadores de sostenibilidad.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867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 – Implantación de sistema de Calidad ISO en la playa de Comillas.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8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3 – Implantación de sistema de  Calidad ISO en las oficinas generales.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0"/>
          <p:cNvGraphicFramePr>
            <a:graphicFrameLocks noGrp="1"/>
          </p:cNvGraphicFramePr>
          <p:nvPr/>
        </p:nvGraphicFramePr>
        <p:xfrm>
          <a:off x="357188" y="4000500"/>
          <a:ext cx="8640763" cy="1071755"/>
        </p:xfrm>
        <a:graphic>
          <a:graphicData uri="http://schemas.openxmlformats.org/drawingml/2006/table">
            <a:tbl>
              <a:tblPr/>
              <a:tblGrid>
                <a:gridCol w="8640763"/>
              </a:tblGrid>
              <a:tr h="43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Programa de Actuación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9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 – Introducir criterios de sostenibilidad en las contrataciones o compras públicas.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8"/>
          <p:cNvGraphicFramePr>
            <a:graphicFrameLocks noGrp="1"/>
          </p:cNvGraphicFramePr>
          <p:nvPr/>
        </p:nvGraphicFramePr>
        <p:xfrm>
          <a:off x="500063" y="5143500"/>
          <a:ext cx="8424863" cy="1621731"/>
        </p:xfrm>
        <a:graphic>
          <a:graphicData uri="http://schemas.openxmlformats.org/drawingml/2006/table">
            <a:tbl>
              <a:tblPr/>
              <a:tblGrid>
                <a:gridCol w="8424863"/>
              </a:tblGrid>
              <a:tr h="3415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Acción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15039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1 – Introducir criterios sostenibles en las adjudicaciones de los proyectos municipales.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0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 – Sostenibilidad en gestión de compra y servicios, compra pública sostenible.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2670</Words>
  <Application>Microsoft Office PowerPoint</Application>
  <PresentationFormat>Presentación en pantalla (4:3)</PresentationFormat>
  <Paragraphs>323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Diseño predeterminado</vt:lpstr>
      <vt:lpstr>Diapositiva 1</vt:lpstr>
      <vt:lpstr>Diapositiva 2</vt:lpstr>
      <vt:lpstr>Plan de Acción. Comillas 2013-2016</vt:lpstr>
      <vt:lpstr>Diapositiva 4</vt:lpstr>
      <vt:lpstr>Plan de Acción. Comillas 2013-2016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</vt:vector>
  </TitlesOfParts>
  <Company>AYUNTAMIENTO DE COMILLAS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toñin</dc:creator>
  <cp:lastModifiedBy>isaac</cp:lastModifiedBy>
  <cp:revision>99</cp:revision>
  <dcterms:created xsi:type="dcterms:W3CDTF">2008-09-25T08:33:27Z</dcterms:created>
  <dcterms:modified xsi:type="dcterms:W3CDTF">2013-09-17T07:41:39Z</dcterms:modified>
</cp:coreProperties>
</file>